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74" r:id="rId14"/>
    <p:sldId id="267" r:id="rId15"/>
    <p:sldId id="268" r:id="rId16"/>
    <p:sldId id="269" r:id="rId17"/>
    <p:sldId id="272" r:id="rId18"/>
    <p:sldId id="275" r:id="rId19"/>
    <p:sldId id="270" r:id="rId20"/>
    <p:sldId id="271" r:id="rId21"/>
    <p:sldId id="279" r:id="rId22"/>
    <p:sldId id="280" r:id="rId23"/>
    <p:sldId id="273" r:id="rId24"/>
    <p:sldId id="276" r:id="rId25"/>
    <p:sldId id="278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3898-603B-784D-9411-8003AD56EEDB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B3F7-D4D2-D64C-8C0F-C0DD79399490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04758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2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13644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22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01088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23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72371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4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56448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9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87961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11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27425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12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81664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13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42873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14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20955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15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92782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17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269928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641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27883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41007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892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9376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238921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3925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11767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237642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02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60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22/09/2020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934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14499-1B8C-6D4B-9824-338F45178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669" y="1480930"/>
            <a:ext cx="8447964" cy="3254321"/>
          </a:xfrm>
        </p:spPr>
        <p:txBody>
          <a:bodyPr>
            <a:normAutofit/>
          </a:bodyPr>
          <a:lstStyle/>
          <a:p>
            <a:pPr algn="l"/>
            <a:r>
              <a:rPr lang="en-MO" sz="660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Chapter 1-4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6F2B-9883-BC4C-9456-3546D1FE9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668" y="4804850"/>
            <a:ext cx="5957248" cy="1086237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MO" sz="1800"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MO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Chan, Chi Ian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MO" sz="1800">
                <a:latin typeface="Times New Roman" panose="02020603050405020304" pitchFamily="18" charset="0"/>
                <a:cs typeface="Times New Roman" panose="02020603050405020304" pitchFamily="18" charset="0"/>
              </a:rPr>
              <a:t>Fang, Jian Jun</a:t>
            </a:r>
          </a:p>
        </p:txBody>
      </p:sp>
    </p:spTree>
    <p:extLst>
      <p:ext uri="{BB962C8B-B14F-4D97-AF65-F5344CB8AC3E}">
        <p14:creationId xmlns:p14="http://schemas.microsoft.com/office/powerpoint/2010/main" val="318341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82C610-86D8-064B-8C58-11532750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973A001-8B1B-EE47-A72D-51E6D3291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27860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may choose our coordinate system such that the motion takes place on the xy-plane.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write: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)∙(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973A001-8B1B-EE47-A72D-51E6D3291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27860"/>
                <a:ext cx="9601200" cy="3581400"/>
              </a:xfrm>
              <a:blipFill>
                <a:blip r:embed="rId2"/>
                <a:stretch>
                  <a:fillRect l="-1453" t="-1408" r="-528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72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FB80-EC5D-2A47-9F87-763804D2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swept out by Position 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3D50-94FC-5E40-AF4A-4915F2DDE9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349" y="1559750"/>
            <a:ext cx="9108513" cy="265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E918D-34E9-2249-ADA3-1306ACF26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" b="75956"/>
          <a:stretch/>
        </p:blipFill>
        <p:spPr>
          <a:xfrm>
            <a:off x="618350" y="4371154"/>
            <a:ext cx="9514050" cy="1559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C45A2-E347-A14E-987A-1F3AEECFAB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55" t="23787" r="23863"/>
          <a:stretch/>
        </p:blipFill>
        <p:spPr>
          <a:xfrm>
            <a:off x="7491017" y="2481811"/>
            <a:ext cx="470098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B76-6885-B741-8BB2-400A85B8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swept out by Position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3A012-930D-5141-A2C7-C81DAC47F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33550"/>
                <a:ext cx="9601200" cy="45959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MO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⟶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regard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𝜕𝜃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𝜕𝜃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rea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nary>
                            <m:naryPr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l-GR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l-G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l-GR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el-GR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MO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MO" sz="28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3A012-930D-5141-A2C7-C81DAC47F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33550"/>
                <a:ext cx="9601200" cy="4595998"/>
              </a:xfrm>
              <a:blipFill>
                <a:blip r:embed="rId3"/>
                <a:stretch>
                  <a:fillRect l="-396" t="-551" b="-4683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66424B-13D3-BE4B-A6DA-69C8620B0F0F}"/>
                  </a:ext>
                </a:extLst>
              </p:cNvPr>
              <p:cNvSpPr txBox="1"/>
              <p:nvPr/>
            </p:nvSpPr>
            <p:spPr>
              <a:xfrm>
                <a:off x="9273804" y="4983678"/>
                <a:ext cx="2578100" cy="895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b="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MO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66424B-13D3-BE4B-A6DA-69C8620B0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804" y="4983678"/>
                <a:ext cx="2578100" cy="895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A14F-A2E6-3246-9312-3DAD78DB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swept out by Position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388F6-FC44-3A49-8E77-1B2718FAC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825" y="1451311"/>
                <a:ext cx="10515600" cy="529387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acc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acc>
                      <m:accPr>
                        <m:chr m:val="̇"/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),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xterior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normal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b="1" i="0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GB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boundary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point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),−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GB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area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func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28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𝜶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acc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80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ⅆ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acc>
                            <m:accPr>
                              <m:chr m:val="̇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2800" b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ⅆ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388F6-FC44-3A49-8E77-1B2718FAC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825" y="1451311"/>
                <a:ext cx="10515600" cy="5293872"/>
              </a:xfrm>
              <a:blipFill>
                <a:blip r:embed="rId3"/>
                <a:stretch>
                  <a:fillRect l="-7720" t="-719" r="-8926" b="-49880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C7BD4AB3-3135-2A4C-9CFC-01A3E6DA10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693" y="2937211"/>
            <a:ext cx="4032250" cy="9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65559-EAFD-A24E-B393-3D69129E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83" y="428625"/>
            <a:ext cx="10960100" cy="106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A69C9D-C06B-0C43-8FBC-01AFF92E095D}"/>
                  </a:ext>
                </a:extLst>
              </p:cNvPr>
              <p:cNvSpPr txBox="1"/>
              <p:nvPr/>
            </p:nvSpPr>
            <p:spPr>
              <a:xfrm>
                <a:off x="1076530" y="1594012"/>
                <a:ext cx="10960100" cy="4835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𝐫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̇"/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  <m:acc>
                        <m:accPr>
                          <m:chr m:val="̇"/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,0)</m:t>
                          </m:r>
                        </m:e>
                      </m:func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angular momentum is constant,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acc>
                        <m:accPr>
                          <m:chr m:val="̇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0, 0, 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mplies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MO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MO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r>
                          <m:rPr>
                            <m:nor/>
                          </m:rPr>
                          <a:rPr lang="en-GB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constant.</a:t>
                </a: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area swept in [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equals c(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)/2.</a:t>
                </a: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Remark: Converse also true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A69C9D-C06B-0C43-8FBC-01AFF92E0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30" y="1594012"/>
                <a:ext cx="10960100" cy="4835363"/>
              </a:xfrm>
              <a:prstGeom prst="rect">
                <a:avLst/>
              </a:prstGeom>
              <a:blipFill>
                <a:blip r:embed="rId4"/>
                <a:stretch>
                  <a:fillRect l="-1965" b="-3403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object, computer&#10;&#10;Description automatically generated">
            <a:extLst>
              <a:ext uri="{FF2B5EF4-FFF2-40B4-BE49-F238E27FC236}">
                <a16:creationId xmlns:a16="http://schemas.microsoft.com/office/drawing/2014/main" id="{197DD668-EB3E-8041-AD89-C7CCADF9B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69" y="1495425"/>
            <a:ext cx="5989686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E3F-2101-2B47-AA81-ADDE6427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 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C8157-55E6-7E4B-923D-B083B21F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3" y="1689100"/>
            <a:ext cx="1122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9BBC-2E25-8E4F-B2E9-3B7D4DF4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 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A726-D1A4-F842-AE5C-84DB8C6FA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3D0EA-6149-A741-A651-0A823109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2" y="1332046"/>
            <a:ext cx="10834007" cy="533849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342F438-2A6A-884B-ABCB-1D81508EC704}"/>
              </a:ext>
            </a:extLst>
          </p:cNvPr>
          <p:cNvSpPr/>
          <p:nvPr/>
        </p:nvSpPr>
        <p:spPr>
          <a:xfrm>
            <a:off x="6739474" y="5900533"/>
            <a:ext cx="2138482" cy="523220"/>
          </a:xfrm>
          <a:prstGeom prst="fra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E7050-EA02-2047-819A-EF9E7FDC0ACA}"/>
              </a:ext>
            </a:extLst>
          </p:cNvPr>
          <p:cNvSpPr txBox="1"/>
          <p:nvPr/>
        </p:nvSpPr>
        <p:spPr>
          <a:xfrm>
            <a:off x="8204856" y="5379557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MO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104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A2CC-7D75-874D-9CC1-04144D52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619445-ED16-EC4F-B158-EEE0DD1EB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938" y="1690688"/>
                <a:ext cx="10515600" cy="48021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centrally symmetric CFP, the force field is conservative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Notice that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𝑚𝑓</m:t>
                    </m:r>
                    <m:d>
                      <m:d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GB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nary>
                    <m:r>
                      <a:rPr lang="el-GR" sz="2800" b="0" i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GB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à"/>
                </a:pPr>
                <a:r>
                  <a:rPr lang="en-GB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grad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grad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𝑚𝑓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619445-ED16-EC4F-B158-EEE0DD1EB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938" y="1690688"/>
                <a:ext cx="10515600" cy="4802187"/>
              </a:xfrm>
              <a:blipFill>
                <a:blip r:embed="rId3"/>
                <a:stretch>
                  <a:fillRect l="-1206" t="-184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576B1C-126D-3F43-BB92-BA5628DF5204}"/>
                  </a:ext>
                </a:extLst>
              </p:cNvPr>
              <p:cNvSpPr/>
              <p:nvPr/>
            </p:nvSpPr>
            <p:spPr>
              <a:xfrm>
                <a:off x="4671356" y="4778903"/>
                <a:ext cx="3692764" cy="857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grad</m:t>
                      </m:r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MO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576B1C-126D-3F43-BB92-BA5628DF5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56" y="4778903"/>
                <a:ext cx="3692764" cy="857735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31C811E0-EA4F-CB4E-BA57-A07C5903EF68}"/>
              </a:ext>
            </a:extLst>
          </p:cNvPr>
          <p:cNvSpPr/>
          <p:nvPr/>
        </p:nvSpPr>
        <p:spPr>
          <a:xfrm>
            <a:off x="4745084" y="4255683"/>
            <a:ext cx="1097082" cy="523220"/>
          </a:xfrm>
          <a:prstGeom prst="fra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C68A-8033-AC4E-A05B-0A7AD362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6C092-E9D1-484A-81C0-130079CF2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6070D-8D96-3646-AE8A-24F25898E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63" b="2505"/>
          <a:stretch/>
        </p:blipFill>
        <p:spPr>
          <a:xfrm>
            <a:off x="1020848" y="1825625"/>
            <a:ext cx="10509997" cy="19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1C2C-5EFE-2040-94A0-1B6D72F8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 Sections -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B0AB-81E2-0246-AF52-D80C83EE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11F5F-919D-F94D-B8B0-8CB62979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8" y="1438094"/>
            <a:ext cx="9303327" cy="191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5E690-34A3-5141-86CE-EC210384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30" y="3339518"/>
            <a:ext cx="9517083" cy="3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F7C6-DCBA-DA42-B927-9617EE45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93A32-5D3A-4B49-9FA4-37478D71D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38300"/>
                <a:ext cx="9601200" cy="3581400"/>
              </a:xfrm>
            </p:spPr>
            <p:txBody>
              <a:bodyPr>
                <a:normAutofit/>
              </a:bodyPr>
              <a:lstStyle/>
              <a:p>
                <a:r>
                  <a:rPr lang="en-GB" sz="2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denotes the position vector of a particle in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baseline="30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GB" sz="2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| </a:t>
                </a:r>
              </a:p>
              <a:p>
                <a:r>
                  <a:rPr lang="en-GB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≔ 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800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80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̈"/>
                        <m:ctrlPr>
                          <a:rPr lang="en-GB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GB" sz="28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8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800" b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93A32-5D3A-4B49-9FA4-37478D71D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38300"/>
                <a:ext cx="9601200" cy="3581400"/>
              </a:xfrm>
              <a:blipFill>
                <a:blip r:embed="rId3"/>
                <a:stretch>
                  <a:fillRect l="-1321" t="-283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66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0524"/>
                <a:ext cx="10515600" cy="62477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Rewrite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into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b="0" dirty="0"/>
              </a:p>
              <a:p>
                <a:pPr marL="0" indent="0">
                  <a:buNone/>
                </a:pPr>
                <a:endParaRPr lang="en-MO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Since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MO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MO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will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rejected</m:t>
                      </m:r>
                    </m:oMath>
                  </m:oMathPara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MO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𝑎𝑟</m:t>
                      </m:r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MO" sz="2800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MO" sz="2800" i="1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MO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0524"/>
                <a:ext cx="10515600" cy="6247782"/>
              </a:xfrm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>
            <a:extLst>
              <a:ext uri="{FF2B5EF4-FFF2-40B4-BE49-F238E27FC236}">
                <a16:creationId xmlns:a16="http://schemas.microsoft.com/office/drawing/2014/main" id="{61113425-894F-524A-A530-4E439344DA51}"/>
              </a:ext>
            </a:extLst>
          </p:cNvPr>
          <p:cNvSpPr/>
          <p:nvPr/>
        </p:nvSpPr>
        <p:spPr>
          <a:xfrm>
            <a:off x="6096000" y="4711206"/>
            <a:ext cx="292100" cy="66040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3383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07C3-6D5B-7244-A91D-8D65D73E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4470-896F-C34B-8BFD-79D9924A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2C2B4-C2ED-704B-B444-C9DDC0A1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71" y="975931"/>
            <a:ext cx="10032658" cy="5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0CCBB-968E-CF45-8CF8-FEB4C829C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087"/>
                <a:ext cx="10515600" cy="23663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MO" sz="2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à"/>
                </a:pP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the centre Z of the ellipse to one of the foci = </a:t>
                </a:r>
                <a:r>
                  <a:rPr lang="en-GB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</a:t>
                </a:r>
                <a:endParaRPr lang="en-GB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0CCBB-968E-CF45-8CF8-FEB4C829C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087"/>
                <a:ext cx="10515600" cy="2366365"/>
              </a:xfrm>
              <a:blipFill>
                <a:blip r:embed="rId3"/>
                <a:stretch>
                  <a:fillRect l="-1086" b="-748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2147B28-C227-C744-AA27-959ED40F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0"/>
          <a:stretch/>
        </p:blipFill>
        <p:spPr>
          <a:xfrm>
            <a:off x="4732421" y="2686425"/>
            <a:ext cx="6703510" cy="4171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A1F458-A98D-0649-BEB5-040AD2BBBB63}"/>
                  </a:ext>
                </a:extLst>
              </p:cNvPr>
              <p:cNvSpPr/>
              <p:nvPr/>
            </p:nvSpPr>
            <p:spPr>
              <a:xfrm>
                <a:off x="2143112" y="4052455"/>
                <a:ext cx="2401748" cy="629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MO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A1F458-A98D-0649-BEB5-040AD2BBB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12" y="4052455"/>
                <a:ext cx="2401748" cy="629724"/>
              </a:xfrm>
              <a:prstGeom prst="rect">
                <a:avLst/>
              </a:prstGeom>
              <a:blipFill>
                <a:blip r:embed="rId5"/>
                <a:stretch>
                  <a:fillRect l="-1571" b="-2000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35416B5-0084-5846-AFAE-6035728C88BA}"/>
              </a:ext>
            </a:extLst>
          </p:cNvPr>
          <p:cNvSpPr txBox="1"/>
          <p:nvPr/>
        </p:nvSpPr>
        <p:spPr>
          <a:xfrm>
            <a:off x="7876357" y="4568518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90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4AC86-4B21-8947-98B2-76510B640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31" y="1595687"/>
            <a:ext cx="9557475" cy="180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44DA23-2D5A-7440-B04B-BED7C777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 Sections - Hyperbolas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C720E-7BFD-EC40-A17C-87E37E689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8" y="3494303"/>
            <a:ext cx="9799901" cy="3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0524"/>
                <a:ext cx="10515600" cy="63309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Rewrite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into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b="0" dirty="0"/>
              </a:p>
              <a:p>
                <a:pPr marL="0" indent="0">
                  <a:buNone/>
                </a:pPr>
                <a:endParaRPr lang="en-MO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Since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MO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MO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will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rejected</m:t>
                      </m:r>
                    </m:oMath>
                  </m:oMathPara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MO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𝑎𝑟</m:t>
                      </m:r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MO" sz="2800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MO" sz="2800" i="1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MO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0524"/>
                <a:ext cx="10515600" cy="6330910"/>
              </a:xfrm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>
            <a:extLst>
              <a:ext uri="{FF2B5EF4-FFF2-40B4-BE49-F238E27FC236}">
                <a16:creationId xmlns:a16="http://schemas.microsoft.com/office/drawing/2014/main" id="{61113425-894F-524A-A530-4E439344DA51}"/>
              </a:ext>
            </a:extLst>
          </p:cNvPr>
          <p:cNvSpPr/>
          <p:nvPr/>
        </p:nvSpPr>
        <p:spPr>
          <a:xfrm>
            <a:off x="6119750" y="4794332"/>
            <a:ext cx="292100" cy="6604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910C2-508B-BA46-AF68-51C8B0A95EA5}"/>
              </a:ext>
            </a:extLst>
          </p:cNvPr>
          <p:cNvSpPr txBox="1"/>
          <p:nvPr/>
        </p:nvSpPr>
        <p:spPr>
          <a:xfrm>
            <a:off x="4548249" y="4338576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7B101-2364-7849-B117-861E052B97B4}"/>
              </a:ext>
            </a:extLst>
          </p:cNvPr>
          <p:cNvSpPr txBox="1"/>
          <p:nvPr/>
        </p:nvSpPr>
        <p:spPr>
          <a:xfrm>
            <a:off x="6107875" y="4350451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dirty="0">
                <a:solidFill>
                  <a:srgbClr val="FF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922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803B-1280-384C-BB41-36E84D27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706E-4C34-FC4B-85CD-44BA7055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C6235-7F29-9344-981A-2B73F8E4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8" y="489837"/>
            <a:ext cx="9085407" cy="60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3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EE4E-B95B-BA41-9B38-E7A326F3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 Sections - 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8F45-A079-4D4B-B9C1-F52C2A4C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348F30-524B-DB4F-9A9D-055D9F440263}"/>
              </a:ext>
            </a:extLst>
          </p:cNvPr>
          <p:cNvGrpSpPr/>
          <p:nvPr/>
        </p:nvGrpSpPr>
        <p:grpSpPr>
          <a:xfrm>
            <a:off x="1063830" y="1825625"/>
            <a:ext cx="10071100" cy="4229100"/>
            <a:chOff x="1063830" y="1825625"/>
            <a:chExt cx="10071100" cy="4229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4786EB-3E43-834E-9FFD-81C3B64F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830" y="1825625"/>
              <a:ext cx="10071100" cy="42291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D49C83-6772-9143-8548-28864A143209}"/>
                </a:ext>
              </a:extLst>
            </p:cNvPr>
            <p:cNvSpPr/>
            <p:nvPr/>
          </p:nvSpPr>
          <p:spPr>
            <a:xfrm>
              <a:off x="1270660" y="3429000"/>
              <a:ext cx="9702140" cy="406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O"/>
            </a:p>
          </p:txBody>
        </p:sp>
      </p:grpSp>
    </p:spTree>
    <p:extLst>
      <p:ext uri="{BB962C8B-B14F-4D97-AF65-F5344CB8AC3E}">
        <p14:creationId xmlns:p14="http://schemas.microsoft.com/office/powerpoint/2010/main" val="73754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1D84265-DA27-D545-BA29-21609B4D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39" y="467436"/>
            <a:ext cx="6247595" cy="6183736"/>
          </a:xfrm>
        </p:spPr>
      </p:pic>
    </p:spTree>
    <p:extLst>
      <p:ext uri="{BB962C8B-B14F-4D97-AF65-F5344CB8AC3E}">
        <p14:creationId xmlns:p14="http://schemas.microsoft.com/office/powerpoint/2010/main" val="331366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99DB-B838-814A-A73C-9F029CF8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>
                <a:latin typeface="Times New Roman" panose="02020603050405020304" pitchFamily="18" charset="0"/>
                <a:cs typeface="Times New Roman" panose="02020603050405020304" pitchFamily="18" charset="0"/>
              </a:rPr>
              <a:t>Physical Background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picture containing knife&#10;&#10;Description automatically generated">
            <a:extLst>
              <a:ext uri="{FF2B5EF4-FFF2-40B4-BE49-F238E27FC236}">
                <a16:creationId xmlns:a16="http://schemas.microsoft.com/office/drawing/2014/main" id="{A7192AD5-332E-D440-9B5A-F648FCBEF6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3146" y="1423988"/>
            <a:ext cx="10515600" cy="17081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48E7A-98EE-E640-8D40-DA16A59D1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3" b="3885"/>
          <a:stretch/>
        </p:blipFill>
        <p:spPr>
          <a:xfrm>
            <a:off x="980701" y="3039629"/>
            <a:ext cx="9908972" cy="37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ACB9-31CD-6844-825C-63B0B1A9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force problem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7BBA92-BC10-6C44-A49A-496301EFA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1959" y="1721580"/>
            <a:ext cx="10515600" cy="2200939"/>
          </a:xfrm>
        </p:spPr>
      </p:pic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B246B9D-C3D8-CF4D-B490-91C0C4942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62" y="4585677"/>
            <a:ext cx="8420100" cy="16256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C59B5C55-8CCB-7344-AE2D-09254C9C25D6}"/>
              </a:ext>
            </a:extLst>
          </p:cNvPr>
          <p:cNvSpPr/>
          <p:nvPr/>
        </p:nvSpPr>
        <p:spPr>
          <a:xfrm>
            <a:off x="5603630" y="3953411"/>
            <a:ext cx="492370" cy="7107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AEC6D-2197-AF47-843F-8333ED82C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52415"/>
            <a:ext cx="3368096" cy="490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22B28-F80F-D149-BDEE-5227DB4571F7}"/>
                  </a:ext>
                </a:extLst>
              </p:cNvPr>
              <p:cNvSpPr txBox="1"/>
              <p:nvPr/>
            </p:nvSpPr>
            <p:spPr>
              <a:xfrm>
                <a:off x="2774868" y="4717338"/>
                <a:ext cx="30001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GB" sz="2800" b="1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MO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22B28-F80F-D149-BDEE-5227DB457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68" y="4717338"/>
                <a:ext cx="3000180" cy="430887"/>
              </a:xfrm>
              <a:prstGeom prst="rect">
                <a:avLst/>
              </a:prstGeom>
              <a:blipFill>
                <a:blip r:embed="rId6"/>
                <a:stretch>
                  <a:fillRect l="-2110" r="-2532" b="-8571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74918C-9DBF-D64F-AC2B-96FF063AD303}"/>
                  </a:ext>
                </a:extLst>
              </p:cNvPr>
              <p:cNvSpPr txBox="1"/>
              <p:nvPr/>
            </p:nvSpPr>
            <p:spPr>
              <a:xfrm>
                <a:off x="6416953" y="4717337"/>
                <a:ext cx="16389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GB" sz="2800" b="1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MO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74918C-9DBF-D64F-AC2B-96FF063A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3" y="4717337"/>
                <a:ext cx="1638975" cy="430887"/>
              </a:xfrm>
              <a:prstGeom prst="rect">
                <a:avLst/>
              </a:prstGeom>
              <a:blipFill>
                <a:blip r:embed="rId7"/>
                <a:stretch>
                  <a:fillRect l="-3077" r="-6923" b="-34286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5A35A1-4188-294A-99B5-FF681388D499}"/>
                  </a:ext>
                </a:extLst>
              </p:cNvPr>
              <p:cNvSpPr txBox="1"/>
              <p:nvPr/>
            </p:nvSpPr>
            <p:spPr>
              <a:xfrm>
                <a:off x="4443913" y="3992419"/>
                <a:ext cx="3304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MO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5A35A1-4188-294A-99B5-FF681388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13" y="3992419"/>
                <a:ext cx="3304174" cy="430887"/>
              </a:xfrm>
              <a:prstGeom prst="rect">
                <a:avLst/>
              </a:prstGeom>
              <a:blipFill>
                <a:blip r:embed="rId8"/>
                <a:stretch>
                  <a:fillRect l="-2672" b="-34286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98D4-B955-C44E-924E-828C47EC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4915-A1C3-0D49-AA19-70A0548B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40" y="4958291"/>
            <a:ext cx="5548168" cy="52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of per unit mass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E3D89A-F40C-A345-841E-71915BA9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8" y="1690688"/>
            <a:ext cx="11115140" cy="2464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1FA37-4FB7-C142-AA33-16B89998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571" y="4518351"/>
            <a:ext cx="1006104" cy="320124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923CA81B-58D2-E144-B0D2-7A985D643C05}"/>
              </a:ext>
            </a:extLst>
          </p:cNvPr>
          <p:cNvSpPr/>
          <p:nvPr/>
        </p:nvSpPr>
        <p:spPr>
          <a:xfrm>
            <a:off x="5406571" y="4487529"/>
            <a:ext cx="316135" cy="4399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1410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CFBA-720E-484F-B503-418016CD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B149D-0D29-BC46-85A5-FF00001B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0" y="1662111"/>
            <a:ext cx="11328400" cy="1651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254F3E-39BF-AA41-BE51-940CB9D97F5C}"/>
              </a:ext>
            </a:extLst>
          </p:cNvPr>
          <p:cNvSpPr txBox="1">
            <a:spLocks/>
          </p:cNvSpPr>
          <p:nvPr/>
        </p:nvSpPr>
        <p:spPr>
          <a:xfrm>
            <a:off x="2613232" y="4536303"/>
            <a:ext cx="192247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MO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657E5-49E3-1E4C-88E3-0BE6DDCA6B48}"/>
              </a:ext>
            </a:extLst>
          </p:cNvPr>
          <p:cNvSpPr txBox="1"/>
          <p:nvPr/>
        </p:nvSpPr>
        <p:spPr>
          <a:xfrm>
            <a:off x="6096000" y="4507728"/>
            <a:ext cx="381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MO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rthogonal by defintion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C5AE058-9C85-494D-9D0E-B93876119610}"/>
              </a:ext>
            </a:extLst>
          </p:cNvPr>
          <p:cNvSpPr/>
          <p:nvPr/>
        </p:nvSpPr>
        <p:spPr>
          <a:xfrm>
            <a:off x="2699991" y="4013084"/>
            <a:ext cx="1028861" cy="523220"/>
          </a:xfrm>
          <a:prstGeom prst="fra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3E91D-189D-644C-97D2-B11C5A3C3C32}"/>
              </a:ext>
            </a:extLst>
          </p:cNvPr>
          <p:cNvSpPr txBox="1"/>
          <p:nvPr/>
        </p:nvSpPr>
        <p:spPr>
          <a:xfrm>
            <a:off x="788230" y="3313112"/>
            <a:ext cx="178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M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M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C22355-6227-F34B-8F2E-AC1AFDDE1E07}"/>
                  </a:ext>
                </a:extLst>
              </p:cNvPr>
              <p:cNvSpPr txBox="1"/>
              <p:nvPr/>
            </p:nvSpPr>
            <p:spPr>
              <a:xfrm>
                <a:off x="6096000" y="4076841"/>
                <a:ext cx="16387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MO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M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C22355-6227-F34B-8F2E-AC1AFDDE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76841"/>
                <a:ext cx="1638795" cy="430887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0954E8-9C10-7D4B-A06B-FFE1B21B8E86}"/>
                  </a:ext>
                </a:extLst>
              </p:cNvPr>
              <p:cNvSpPr/>
              <p:nvPr/>
            </p:nvSpPr>
            <p:spPr>
              <a:xfrm>
                <a:off x="801098" y="4008258"/>
                <a:ext cx="36158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MO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en-MO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̈"/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MO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0954E8-9C10-7D4B-A06B-FFE1B21B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" y="4008258"/>
                <a:ext cx="3615862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3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5FA7D2-BC0C-774F-AE34-C3CD728DB38C}"/>
                  </a:ext>
                </a:extLst>
              </p:cNvPr>
              <p:cNvSpPr txBox="1"/>
              <p:nvPr/>
            </p:nvSpPr>
            <p:spPr>
              <a:xfrm>
                <a:off x="1206334" y="1776438"/>
                <a:ext cx="9690265" cy="452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MO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MO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MO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MO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MO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</m:ra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5FA7D2-BC0C-774F-AE34-C3CD728DB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34" y="1776438"/>
                <a:ext cx="9690265" cy="4526432"/>
              </a:xfrm>
              <a:prstGeom prst="rect">
                <a:avLst/>
              </a:prstGeom>
              <a:blipFill>
                <a:blip r:embed="rId2"/>
                <a:stretch>
                  <a:fillRect l="-1442" t="-139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6672D53-F2EC-1048-98C9-54EB0F13B873}"/>
              </a:ext>
            </a:extLst>
          </p:cNvPr>
          <p:cNvCxnSpPr>
            <a:cxnSpLocks/>
          </p:cNvCxnSpPr>
          <p:nvPr/>
        </p:nvCxnSpPr>
        <p:spPr>
          <a:xfrm>
            <a:off x="3644734" y="3772395"/>
            <a:ext cx="2082800" cy="12065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E01D241-3610-1041-8956-910053B2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  <a:endParaRPr lang="en-MO" dirty="0"/>
          </a:p>
        </p:txBody>
      </p:sp>
    </p:spTree>
    <p:extLst>
      <p:ext uri="{BB962C8B-B14F-4D97-AF65-F5344CB8AC3E}">
        <p14:creationId xmlns:p14="http://schemas.microsoft.com/office/powerpoint/2010/main" val="28490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D4CF-DA62-2A4D-866B-73C09850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Graßmann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46C46-0250-B54B-A86E-FD2288584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8838" y="1409700"/>
                <a:ext cx="10515600" cy="53593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MO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MO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GB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 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</m:oMath>
                  </m:oMathPara>
                </a14:m>
                <a:endParaRPr lang="en-MO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get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=−1.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Result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follows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MO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46C46-0250-B54B-A86E-FD2288584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8838" y="1409700"/>
                <a:ext cx="10515600" cy="5359399"/>
              </a:xfrm>
              <a:blipFill>
                <a:blip r:embed="rId2"/>
                <a:stretch>
                  <a:fillRect l="-362" b="-1655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7206ED-7E97-EE4A-8A43-7A5A25DD1B69}"/>
                  </a:ext>
                </a:extLst>
              </p:cNvPr>
              <p:cNvSpPr/>
              <p:nvPr/>
            </p:nvSpPr>
            <p:spPr>
              <a:xfrm>
                <a:off x="838200" y="1910147"/>
                <a:ext cx="7442200" cy="3936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GB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Then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constant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𝐫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)∙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7206ED-7E97-EE4A-8A43-7A5A25DD1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0147"/>
                <a:ext cx="7442200" cy="3936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BCF461-8C07-C146-B830-8C7C5BC6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  <a:endParaRPr lang="en-MO" dirty="0"/>
          </a:p>
        </p:txBody>
      </p:sp>
    </p:spTree>
    <p:extLst>
      <p:ext uri="{BB962C8B-B14F-4D97-AF65-F5344CB8AC3E}">
        <p14:creationId xmlns:p14="http://schemas.microsoft.com/office/powerpoint/2010/main" val="42576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728</Words>
  <Application>Microsoft Macintosh PowerPoint</Application>
  <PresentationFormat>Widescreen</PresentationFormat>
  <Paragraphs>129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Times New Roman</vt:lpstr>
      <vt:lpstr>Wingdings</vt:lpstr>
      <vt:lpstr>Crop</vt:lpstr>
      <vt:lpstr>Presentation Chapter 1-4</vt:lpstr>
      <vt:lpstr>Notation</vt:lpstr>
      <vt:lpstr>Physical Background</vt:lpstr>
      <vt:lpstr>The central force problem</vt:lpstr>
      <vt:lpstr>Angular momentum</vt:lpstr>
      <vt:lpstr>Angular momentum</vt:lpstr>
      <vt:lpstr>Angular momentum</vt:lpstr>
      <vt:lpstr>Graßmann identity</vt:lpstr>
      <vt:lpstr>Angular momentum</vt:lpstr>
      <vt:lpstr>Planar Curves</vt:lpstr>
      <vt:lpstr>Area swept out by Position vector</vt:lpstr>
      <vt:lpstr>Area swept out by Position vector</vt:lpstr>
      <vt:lpstr>Area swept out by Position vector</vt:lpstr>
      <vt:lpstr>PowerPoint Presentation</vt:lpstr>
      <vt:lpstr>Conservation of energy </vt:lpstr>
      <vt:lpstr>Conservation of energy </vt:lpstr>
      <vt:lpstr>Conservation of energy</vt:lpstr>
      <vt:lpstr>Conservation of energy</vt:lpstr>
      <vt:lpstr>Conic Sections - Ellipses</vt:lpstr>
      <vt:lpstr>PowerPoint Presentation</vt:lpstr>
      <vt:lpstr>PowerPoint Presentation</vt:lpstr>
      <vt:lpstr>PowerPoint Presentation</vt:lpstr>
      <vt:lpstr>Conic Sections - Hyperbolas</vt:lpstr>
      <vt:lpstr>PowerPoint Presentation</vt:lpstr>
      <vt:lpstr>PowerPoint Presentation</vt:lpstr>
      <vt:lpstr>Conic Sections - Parabolas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Chapter 1-4</dc:title>
  <dc:creator>CHAN, Chi Ian</dc:creator>
  <cp:lastModifiedBy>CHAN, Chi Ian</cp:lastModifiedBy>
  <cp:revision>16</cp:revision>
  <dcterms:created xsi:type="dcterms:W3CDTF">2020-09-20T10:37:09Z</dcterms:created>
  <dcterms:modified xsi:type="dcterms:W3CDTF">2020-09-22T07:19:14Z</dcterms:modified>
</cp:coreProperties>
</file>